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5143500" cx="9144000"/>
  <p:notesSz cx="6858000" cy="9144000"/>
  <p:embeddedFontLst>
    <p:embeddedFont>
      <p:font typeface="Encode Sans ExtraLight"/>
      <p:regular r:id="rId49"/>
      <p:bold r:id="rId50"/>
    </p:embeddedFont>
    <p:embeddedFont>
      <p:font typeface="Encode Sans"/>
      <p:regular r:id="rId51"/>
      <p:bold r:id="rId52"/>
    </p:embeddedFont>
    <p:embeddedFont>
      <p:font typeface="Encode Sans SemiBold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EncodeSansExtra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EncodeSans-regular.fntdata"/><Relationship Id="rId50" Type="http://schemas.openxmlformats.org/officeDocument/2006/relationships/font" Target="fonts/EncodeSansExtraLight-bold.fntdata"/><Relationship Id="rId53" Type="http://schemas.openxmlformats.org/officeDocument/2006/relationships/font" Target="fonts/EncodeSansSemiBold-regular.fntdata"/><Relationship Id="rId52" Type="http://schemas.openxmlformats.org/officeDocument/2006/relationships/font" Target="fonts/Encode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schemas.openxmlformats.org/officeDocument/2006/relationships/font" Target="fonts/EncodeSansSemiBo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82974af0e_2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82974af0e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82974af0e_2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82974af0e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685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</a:rPr>
              <a:t>Interoperabilidade: a habilidade dos sistemas ciber-físicos (suporte de peças, estações de montagem e produtos), dos humanos e das Fábricas Inteligentes de se conectarem e se comunicarem entre si através da Internet e da Computação em Nuvem.</a:t>
            </a:r>
            <a:endParaRPr sz="1050">
              <a:solidFill>
                <a:srgbClr val="222222"/>
              </a:solidFill>
            </a:endParaRPr>
          </a:p>
          <a:p>
            <a:pPr indent="-295275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</a:rPr>
              <a:t>Virtualização: uma cópia virtual das Fábricas Inteligentes é criada por sensores de dados interconectados (que monitoram processos físicos) com modelos de plantas virtuais e modelos de simulação.</a:t>
            </a:r>
            <a:endParaRPr sz="1050">
              <a:solidFill>
                <a:srgbClr val="222222"/>
              </a:solidFill>
            </a:endParaRPr>
          </a:p>
          <a:p>
            <a:pPr indent="-295275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</a:rPr>
              <a:t>Descentralização: a habilidade dos sistemas ciber-físicos das Fábricas Inteligentes de tomarem decisões sem intervenção humana.</a:t>
            </a:r>
            <a:endParaRPr sz="1050">
              <a:solidFill>
                <a:srgbClr val="222222"/>
              </a:solidFill>
            </a:endParaRPr>
          </a:p>
          <a:p>
            <a:pPr indent="-295275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</a:rPr>
              <a:t>Capacidade em Tempo-Real: a capacidade de coletar e analisar dados e entregar conhecimento derivado dessas análises imediatamente.</a:t>
            </a:r>
            <a:endParaRPr sz="1050">
              <a:solidFill>
                <a:srgbClr val="222222"/>
              </a:solidFill>
            </a:endParaRPr>
          </a:p>
          <a:p>
            <a:pPr indent="-295275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</a:rPr>
              <a:t>Orientação a Serviço: oferecimento dos serviços (dos sistemas ciber-físicos, humanos ou das Indústrias Inteligentes) através da Computação em Nuvem.</a:t>
            </a:r>
            <a:endParaRPr sz="1050">
              <a:solidFill>
                <a:srgbClr val="222222"/>
              </a:solidFill>
            </a:endParaRPr>
          </a:p>
          <a:p>
            <a:pPr indent="-295275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Char char="●"/>
            </a:pPr>
            <a:r>
              <a:rPr lang="en" sz="1050">
                <a:solidFill>
                  <a:srgbClr val="222222"/>
                </a:solidFill>
              </a:rPr>
              <a:t>Modularidade: adaptação flexível das Fábricas Inteligentes para requisitos mutáveis através da reposição ou expansão de módulos individuais.</a:t>
            </a:r>
            <a:endParaRPr sz="105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6af2764aa_2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6af2764aa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6af2764aa_2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6af2764aa_2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6af2764aa_2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6af2764aa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 jornalista do google pode escrever até 30 mil linhas por mês.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82974af0e_2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82974af0e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Mas a automação não está aí há décadas? O que mudou agora? As pessoas já se perguntam isso quando apareceu revolução industrial e os empregos nao desapareceram na época ne?por que devemos nos preocupar agora?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47fceb07c3_1_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47fceb07c3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Há alguns anos atrás quando se falava em automação pensava-se em grandes máquinas realizando tarefas mecânicas repetitivas em indústrias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82974af0e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82974af0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Agora tudo mudou, já é possível automatizar diagnósticos médicos, aterrissar aviões e até investir em ações</a:t>
            </a:r>
            <a:br>
              <a:rPr lang="en"/>
            </a:br>
            <a:r>
              <a:rPr lang="en"/>
              <a:t>Estamos entrando numa era da automação, diferente de qualquer coisa que a humanidade já passou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82974af0e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82974af0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 toda essa mudança a gente começa a se perguntar sobre como ficarão os nossos trabalhos no futuro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82974af0e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82974af0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800.000 funcionários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receita de 11bi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58.000 pessoas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receita de 14 bi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7fceb07c3_1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7fceb07c3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82974af0e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82974af0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Blockbuster 2004 - a maior rede de locadoras do mundo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84.000 funcionários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receita de 6 bi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NETFLIX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4.500 funcionários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receita de 9 bi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82974af0e_0_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82974af0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6af2764aa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6af2764a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82974af0e_0_1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82974af0e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 conta disso os empregos mais ameaçados são aqueles em que a pessoa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Realiza uma tarefa repetitiva, sem </a:t>
            </a:r>
            <a:r>
              <a:rPr lang="en"/>
              <a:t>necesitar</a:t>
            </a:r>
            <a:r>
              <a:rPr lang="en"/>
              <a:t> utilizar criatividade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Recebe várias informações e transforma isso em um resultado - ex: analisar o resultado de </a:t>
            </a:r>
            <a:r>
              <a:rPr lang="en"/>
              <a:t>vários</a:t>
            </a:r>
            <a:r>
              <a:rPr lang="en"/>
              <a:t> exames para julgar a probabilidade de um paciente ter cancer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Contar historia do microondas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582974af0e_0_1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582974af0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Baba, psico, tec de enf - precisam de empatia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 de ger de emergencia - poucos dados por ser uma emergencia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82974af0e_0_1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82974af0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8bb07c18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8bb07c1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Atualmente usamos aplicativos para anotar o que comemos, relógios que medem nossos batimentos cardíacos, celulares que recebem informações do que digitamos, previsões do tempo online, dados de viagem e ate dados do que fazemos no nosso tempo livre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Like ou deslike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82974af0e_2_1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82974af0e_2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PROJETO DO BCG COM O STARBUCKS: VE ONDE O CARA ESTÁ, SE TEM ALGUM AMIGO PRÓXIMO E ENVIA UMA PROMOÇÃO NA HORA PARA OS DOIS TOMAREM UM CAFÉ JUNTOS.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582974af0e_2_1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582974af0e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7fceb07c3_0_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7fceb07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6af2764aa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6af2764a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Assim, não é necessário investimentos </a:t>
            </a:r>
            <a:r>
              <a:rPr lang="en"/>
              <a:t>gigantes</a:t>
            </a:r>
            <a:r>
              <a:rPr lang="en"/>
              <a:t> para mudar do zero para 100% automatizada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82974af0e_2_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82974af0e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6af2764aa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6af2764a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6b08e6a49_3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6b08e6a49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6af2764aa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6af2764a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ÁREAS ONDE AINDA SERÃO CRIADAS PROFISSÕES: Blockchain, redes neurais e reconhecimento de voz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 PESSOAS QUE ESTÃO NO MERCADO DE TRABALHO AGORA (SE FORMARAM EM +/- 2005) NUNCA VIRAM ISSO NA FACULDADE.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6af2764aa_2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6af2764aa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56b08e6a49_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56b08e6a4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6af2764aa_2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6af2764aa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6af2764aa_2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6af2764aa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6af2764aa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6af2764a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2974af0e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82974af0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56af2764aa_2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56af2764aa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6af2764aa_2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6af2764aa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58bb07c18f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58bb07c18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8bb07c18f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8bb07c1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58bb07c18f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58bb07c18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82974af0e_2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82974af0e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82974af0e_2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82974af0e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82974af0e_2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82974af0e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CORTADORES DE CANA FORAM SUBSTITUÍDOS POR MÁQUINAS AGRICOLAS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82974af0e_2_6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82974af0e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7fceb07c3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7fceb07c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Mas a automação não está aí há décadas? O que mudou agora? As pessoas já se perguntam isso quando apareceu revolução industrial e os empregos nao desapareceram na época ne?por que devemos nos preocupar agora?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BA3B2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93950"/>
            <a:ext cx="9144000" cy="1649400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747300" y="3493900"/>
            <a:ext cx="1649400" cy="1649400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rgbClr val="BA3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rgbClr val="F55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1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1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ed">
  <p:cSld name="BLANK_1">
    <p:bg>
      <p:bgPr>
        <a:solidFill>
          <a:srgbClr val="BA3B2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2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BA3B2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4044100"/>
            <a:ext cx="9144000" cy="1099200"/>
          </a:xfrm>
          <a:prstGeom prst="rect">
            <a:avLst/>
          </a:prstGeom>
          <a:solidFill>
            <a:srgbClr val="2727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4022400" y="4044100"/>
            <a:ext cx="1099200" cy="1099200"/>
          </a:xfrm>
          <a:prstGeom prst="rect">
            <a:avLst/>
          </a:prstGeom>
          <a:solidFill>
            <a:srgbClr val="4F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3527100" y="2474305"/>
            <a:ext cx="2089800" cy="0"/>
          </a:xfrm>
          <a:prstGeom prst="straightConnector1">
            <a:avLst/>
          </a:prstGeom>
          <a:noFill/>
          <a:ln cap="flat" cmpd="sng" w="19050">
            <a:solidFill>
              <a:srgbClr val="F55C21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rgbClr val="BA3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rgbClr val="F55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cap="flat" cmpd="sng" w="19050">
            <a:solidFill>
              <a:srgbClr val="BA3B2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404225" y="1194150"/>
            <a:ext cx="6335400" cy="30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▪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8pPr>
            <a:lvl9pPr indent="-419100" lvl="8" marL="41148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8451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rgbClr val="F55C21"/>
                </a:solidFill>
                <a:latin typeface="Encode Sans"/>
                <a:ea typeface="Encode Sans"/>
                <a:cs typeface="Encode Sans"/>
                <a:sym typeface="Encode Sans"/>
              </a:rPr>
              <a:t>“</a:t>
            </a:r>
            <a:endParaRPr b="1" sz="6800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29" name="Google Shape;29;p5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rgbClr val="BA3B2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rgbClr val="F55C2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" name="Google Shape;33;p5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hort + 1 column + image">
  <p:cSld name="TITLE_AND_BODY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39" name="Google Shape;39;p6"/>
            <p:cNvCxnSpPr/>
            <p:nvPr/>
          </p:nvCxnSpPr>
          <p:spPr>
            <a:xfrm>
              <a:off x="-11050" y="887200"/>
              <a:ext cx="4312200" cy="0"/>
            </a:xfrm>
            <a:prstGeom prst="straightConnector1">
              <a:avLst/>
            </a:prstGeom>
            <a:noFill/>
            <a:ln cap="flat" cmpd="sng" w="19050">
              <a:solidFill>
                <a:srgbClr val="BA3B2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40" name="Google Shape;40;p6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" name="Google Shape;42;p6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rgbClr val="F55C2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3" name="Google Shape;43;p6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549600" y="361375"/>
            <a:ext cx="37404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549600" y="1200150"/>
            <a:ext cx="37404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49" name="Google Shape;49;p7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rgbClr val="BA3B2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50" name="Google Shape;50;p7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2" name="Google Shape;52;p7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rgbClr val="F55C2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3" name="Google Shape;53;p7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8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60" name="Google Shape;60;p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rgbClr val="BA3B2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61" name="Google Shape;61;p8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3" name="Google Shape;63;p8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rgbClr val="F55C2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" name="Google Shape;64;p8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549600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67" name="Google Shape;67;p8"/>
          <p:cNvSpPr txBox="1"/>
          <p:nvPr>
            <p:ph idx="2" type="body"/>
          </p:nvPr>
        </p:nvSpPr>
        <p:spPr>
          <a:xfrm>
            <a:off x="3089850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68" name="Google Shape;68;p8"/>
          <p:cNvSpPr txBox="1"/>
          <p:nvPr>
            <p:ph idx="3" type="body"/>
          </p:nvPr>
        </p:nvSpPr>
        <p:spPr>
          <a:xfrm>
            <a:off x="5630099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72" name="Google Shape;72;p9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rgbClr val="BA3B21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73" name="Google Shape;73;p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rgbClr val="BA3B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rgbClr val="F55C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5" name="Google Shape;75;p9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rgbClr val="F55C2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6" name="Google Shape;76;p9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rgbClr val="BA3B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rgbClr val="F55C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457200" y="0"/>
            <a:ext cx="8229600" cy="8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cap="flat" cmpd="sng" w="19050">
            <a:solidFill>
              <a:srgbClr val="BA3B21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27272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b="1" sz="1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b="1" sz="1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b="1" sz="1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b="1" sz="1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b="1" sz="1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b="1" sz="1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b="1" sz="1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b="1" sz="1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Encode Sans"/>
              <a:buNone/>
              <a:defRPr b="1" sz="18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55C21"/>
              </a:buClr>
              <a:buSzPts val="2400"/>
              <a:buFont typeface="Encode Sans ExtraLight"/>
              <a:buChar char="▪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3B21"/>
              </a:buClr>
              <a:buSzPts val="2400"/>
              <a:buFont typeface="Encode Sans ExtraLight"/>
              <a:buChar char="▫"/>
              <a:defRPr sz="24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300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rtl="0" algn="ctr">
              <a:buNone/>
              <a:defRPr b="1" sz="1300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rtl="0" algn="ctr">
              <a:buNone/>
              <a:defRPr b="1" sz="1300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rtl="0" algn="ctr">
              <a:buNone/>
              <a:defRPr b="1" sz="1300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rtl="0" algn="ctr">
              <a:buNone/>
              <a:defRPr b="1" sz="1300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rtl="0" algn="ctr">
              <a:buNone/>
              <a:defRPr b="1" sz="1300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rtl="0" algn="ctr">
              <a:buNone/>
              <a:defRPr b="1" sz="1300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rtl="0" algn="ctr">
              <a:buNone/>
              <a:defRPr b="1" sz="1300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rtl="0" algn="ctr">
              <a:buNone/>
              <a:defRPr b="1" sz="1300">
                <a:solidFill>
                  <a:srgbClr val="27272D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NrmMk1Myrxc" TargetMode="External"/><Relationship Id="rId4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OEo14_iw7ho" TargetMode="External"/><Relationship Id="rId4" Type="http://schemas.openxmlformats.org/officeDocument/2006/relationships/image" Target="../media/image2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automacaoindustrial.info/o-futuro-do-emprego-na-industria-4-0/" TargetMode="External"/><Relationship Id="rId4" Type="http://schemas.openxmlformats.org/officeDocument/2006/relationships/hyperlink" Target="https://www.youtube.com/watch?v=ITJUQre19Mg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>
            <p:ph type="ctrTitle"/>
          </p:nvPr>
        </p:nvSpPr>
        <p:spPr>
          <a:xfrm>
            <a:off x="542650" y="1049625"/>
            <a:ext cx="8058600" cy="242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Industria 4.0 x Empregabilidade</a:t>
            </a:r>
            <a:endParaRPr sz="6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675" y="3475125"/>
            <a:ext cx="2500759" cy="166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549600" y="996200"/>
            <a:ext cx="6539400" cy="35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Foi uma iniciativa estratégica do governo alemão em 2011, por meio de parceria entre academia e indústria;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Governo assume papel pioneiro no uso de tecnologia da informação na produção;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Introduz o conceito de “Fábrica Inteligente”.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Indústria mais limpa, digital, pequeno impacto ambiental, saudável para o trabalhador. </a:t>
            </a:r>
            <a:endParaRPr/>
          </a:p>
        </p:txBody>
      </p:sp>
      <p:sp>
        <p:nvSpPr>
          <p:cNvPr id="190" name="Google Shape;190;p22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ORIGEM DO TERMO</a:t>
            </a:r>
            <a:endParaRPr sz="2400"/>
          </a:p>
        </p:txBody>
      </p:sp>
      <p:sp>
        <p:nvSpPr>
          <p:cNvPr id="191" name="Google Shape;191;p22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2" name="Google Shape;192;p22"/>
          <p:cNvPicPr preferRelativeResize="0"/>
          <p:nvPr/>
        </p:nvPicPr>
        <p:blipFill rotWithShape="1">
          <a:blip r:embed="rId3">
            <a:alphaModFix/>
          </a:blip>
          <a:srcRect b="13238" l="0" r="0" t="14891"/>
          <a:stretch/>
        </p:blipFill>
        <p:spPr>
          <a:xfrm>
            <a:off x="7259525" y="1203050"/>
            <a:ext cx="1594000" cy="11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PRINCÍPIOS FUNDAMENTAIS</a:t>
            </a:r>
            <a:endParaRPr sz="2400"/>
          </a:p>
        </p:txBody>
      </p:sp>
      <p:sp>
        <p:nvSpPr>
          <p:cNvPr id="198" name="Google Shape;198;p23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823438" y="2411875"/>
            <a:ext cx="2447100" cy="98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Interoperabilidade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0" name="Google Shape;200;p23"/>
          <p:cNvSpPr/>
          <p:nvPr/>
        </p:nvSpPr>
        <p:spPr>
          <a:xfrm>
            <a:off x="3348451" y="2411875"/>
            <a:ext cx="2447100" cy="98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Virtualização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1" name="Google Shape;201;p23"/>
          <p:cNvSpPr/>
          <p:nvPr/>
        </p:nvSpPr>
        <p:spPr>
          <a:xfrm>
            <a:off x="5873465" y="2411875"/>
            <a:ext cx="2447100" cy="98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Descentralização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823438" y="3457850"/>
            <a:ext cx="2447100" cy="98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Resposta em tempo real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3348451" y="3457850"/>
            <a:ext cx="2447100" cy="98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Orientação a serviço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5873465" y="3457850"/>
            <a:ext cx="2447100" cy="98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Modularidade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5" name="Google Shape;205;p23"/>
          <p:cNvSpPr/>
          <p:nvPr/>
        </p:nvSpPr>
        <p:spPr>
          <a:xfrm>
            <a:off x="823450" y="1034075"/>
            <a:ext cx="7497000" cy="1267800"/>
          </a:xfrm>
          <a:prstGeom prst="triangle">
            <a:avLst>
              <a:gd fmla="val 50000" name="adj"/>
            </a:avLst>
          </a:prstGeom>
          <a:solidFill>
            <a:srgbClr val="BA3B2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Principais t</a:t>
            </a:r>
            <a:r>
              <a:rPr b="1" lang="en" sz="24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ecnologias</a:t>
            </a:r>
            <a:endParaRPr b="1" sz="24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ESTAMOS INDO NO CAMINHO CERTO?</a:t>
            </a:r>
            <a:endParaRPr sz="2400"/>
          </a:p>
        </p:txBody>
      </p:sp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554550" y="941313"/>
            <a:ext cx="8034900" cy="3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Pontos positivos: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Reduz custos de produção, logo torna as empresas mais competitivas.</a:t>
            </a:r>
            <a:endParaRPr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Maior controle e </a:t>
            </a:r>
            <a:r>
              <a:rPr lang="en"/>
              <a:t>assertividade</a:t>
            </a:r>
            <a:r>
              <a:rPr lang="en"/>
              <a:t> na produção, portanto menos desperdício.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ESTAMOS INDO NO CAMINHO CERTO?</a:t>
            </a:r>
            <a:endParaRPr sz="2400"/>
          </a:p>
        </p:txBody>
      </p:sp>
      <p:sp>
        <p:nvSpPr>
          <p:cNvPr id="218" name="Google Shape;218;p25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549600" y="941313"/>
            <a:ext cx="7878000" cy="3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Pontos positivos: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Consumidor consegue ter acesso ao produto de melhor qualidade a um custo menor.</a:t>
            </a:r>
            <a:endParaRPr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Melhoria de segurança e saúde de trabalhadores, não há necessidade de realizar determinadas atividades perigosas.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ESTAMOS INDO NO CAMINHO CERTO?</a:t>
            </a:r>
            <a:endParaRPr sz="2400"/>
          </a:p>
        </p:txBody>
      </p:sp>
      <p:sp>
        <p:nvSpPr>
          <p:cNvPr id="225" name="Google Shape;225;p26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26"/>
          <p:cNvSpPr txBox="1"/>
          <p:nvPr>
            <p:ph idx="1" type="body"/>
          </p:nvPr>
        </p:nvSpPr>
        <p:spPr>
          <a:xfrm>
            <a:off x="549600" y="941313"/>
            <a:ext cx="7878000" cy="3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Pontos negativos: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Os sistemas produtivos ficam suscetíveis a ciberataques (espionagem industrial)</a:t>
            </a:r>
            <a:r>
              <a:rPr lang="en"/>
              <a:t>.</a:t>
            </a:r>
            <a:endParaRPr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>
                <a:solidFill>
                  <a:schemeClr val="lt1"/>
                </a:solidFill>
              </a:rPr>
              <a:t>Compartilhamento excessivo de informações pessoais.</a:t>
            </a:r>
            <a:endParaRPr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Concentração de poder nas organizações que têm mais informações.</a:t>
            </a:r>
            <a:endParaRPr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Impacto no mercado de trabalho (eliminação de postos e profissões)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type="ctrTitle"/>
          </p:nvPr>
        </p:nvSpPr>
        <p:spPr>
          <a:xfrm>
            <a:off x="320675" y="1081150"/>
            <a:ext cx="868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O QUE HÁ DE DIFERENTE NESSA REVOLUÇÃO?</a:t>
            </a:r>
            <a:endParaRPr sz="3400"/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101" y="4031900"/>
            <a:ext cx="869800" cy="103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AUTOMAÇÃO </a:t>
            </a:r>
            <a:r>
              <a:rPr lang="en" sz="2400">
                <a:solidFill>
                  <a:schemeClr val="lt1"/>
                </a:solidFill>
              </a:rPr>
              <a:t>NO SÉCULO XX</a:t>
            </a:r>
            <a:endParaRPr sz="2400"/>
          </a:p>
        </p:txBody>
      </p:sp>
      <p:sp>
        <p:nvSpPr>
          <p:cNvPr id="238" name="Google Shape;238;p28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125" y="1063375"/>
            <a:ext cx="6005467" cy="3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AUTOMAÇÃO ATUALMENTE</a:t>
            </a:r>
            <a:endParaRPr sz="2400"/>
          </a:p>
        </p:txBody>
      </p:sp>
      <p:sp>
        <p:nvSpPr>
          <p:cNvPr id="245" name="Google Shape;245;p29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6" name="Google Shape;2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50" y="1318963"/>
            <a:ext cx="1942350" cy="2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288" y="1318962"/>
            <a:ext cx="2866900" cy="2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2875" y="1318950"/>
            <a:ext cx="2866900" cy="2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EMPREGOS EM RISCO</a:t>
            </a:r>
            <a:endParaRPr sz="2400"/>
          </a:p>
        </p:txBody>
      </p:sp>
      <p:sp>
        <p:nvSpPr>
          <p:cNvPr id="254" name="Google Shape;254;p30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5" name="Google Shape;2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750" y="1207425"/>
            <a:ext cx="2461050" cy="294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549600" y="1484672"/>
            <a:ext cx="4329000" cy="23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Carl Frey, pesquisador da Universidade de Oxford previu que a automação colocaria até 47% de empregos americanos em "alto risco".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MAS O QUE HÁ DE DIFERENTE AGORA?</a:t>
            </a:r>
            <a:endParaRPr sz="2400"/>
          </a:p>
        </p:txBody>
      </p: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 b="0" l="0" r="49884" t="0"/>
          <a:stretch/>
        </p:blipFill>
        <p:spPr>
          <a:xfrm>
            <a:off x="822955" y="962975"/>
            <a:ext cx="3200352" cy="357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 rotWithShape="1">
          <a:blip r:embed="rId3">
            <a:alphaModFix/>
          </a:blip>
          <a:srcRect b="0" l="51016" r="0" t="0"/>
          <a:stretch/>
        </p:blipFill>
        <p:spPr>
          <a:xfrm>
            <a:off x="5120700" y="972125"/>
            <a:ext cx="3128174" cy="35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AGENDA</a:t>
            </a:r>
            <a:endParaRPr sz="2400"/>
          </a:p>
        </p:txBody>
      </p:sp>
      <p:sp>
        <p:nvSpPr>
          <p:cNvPr id="107" name="Google Shape;107;p14"/>
          <p:cNvSpPr txBox="1"/>
          <p:nvPr>
            <p:ph idx="1" type="body"/>
          </p:nvPr>
        </p:nvSpPr>
        <p:spPr>
          <a:xfrm>
            <a:off x="549600" y="910975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Introdução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Indústria 4.0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O que há de diferente nessa revolução?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Quais empregos estão mais ameaçados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Novas </a:t>
            </a:r>
            <a:r>
              <a:rPr lang="en"/>
              <a:t>tecnologias da indústria 4.0</a:t>
            </a:r>
            <a:r>
              <a:rPr lang="en"/>
              <a:t> x Empregos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A transformação dos empregos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Conclusões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Referências</a:t>
            </a:r>
            <a:endParaRPr/>
          </a:p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-11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2"/>
          <p:cNvSpPr txBox="1"/>
          <p:nvPr>
            <p:ph type="title"/>
          </p:nvPr>
        </p:nvSpPr>
        <p:spPr>
          <a:xfrm>
            <a:off x="0" y="4218525"/>
            <a:ext cx="4572900" cy="92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A </a:t>
            </a:r>
            <a:r>
              <a:rPr lang="en" sz="2300">
                <a:solidFill>
                  <a:srgbClr val="000000"/>
                </a:solidFill>
              </a:rPr>
              <a:t>INDÚSTRIA</a:t>
            </a:r>
            <a:r>
              <a:rPr lang="en" sz="2300">
                <a:solidFill>
                  <a:srgbClr val="000000"/>
                </a:solidFill>
              </a:rPr>
              <a:t> 4.0 ACABA COM ALGUNS EMPREGOS</a:t>
            </a:r>
            <a:endParaRPr sz="2300">
              <a:solidFill>
                <a:srgbClr val="000000"/>
              </a:solidFill>
            </a:endParaRPr>
          </a:p>
        </p:txBody>
      </p:sp>
      <p:sp>
        <p:nvSpPr>
          <p:cNvPr id="271" name="Google Shape;271;p32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2"/>
          <p:cNvSpPr txBox="1"/>
          <p:nvPr>
            <p:ph type="title"/>
          </p:nvPr>
        </p:nvSpPr>
        <p:spPr>
          <a:xfrm>
            <a:off x="4572900" y="179925"/>
            <a:ext cx="45729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MAS CRIA NOVOS, NÃO É?</a:t>
            </a: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type="title"/>
          </p:nvPr>
        </p:nvSpPr>
        <p:spPr>
          <a:xfrm>
            <a:off x="199950" y="361375"/>
            <a:ext cx="86976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 GERAL, QUANDO UM SERVIÇO É </a:t>
            </a:r>
            <a:r>
              <a:rPr lang="en"/>
              <a:t>SUBSTITUÍDO</a:t>
            </a:r>
            <a:r>
              <a:rPr lang="en"/>
              <a:t>, A QUANTIDADE DE EMPREGOS NOVOS É MENOR DO QUE O NÚMERO DE EMPREGOS ANTIGOS </a:t>
            </a:r>
            <a:endParaRPr/>
          </a:p>
        </p:txBody>
      </p:sp>
      <p:sp>
        <p:nvSpPr>
          <p:cNvPr id="278" name="Google Shape;278;p33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33"/>
          <p:cNvPicPr preferRelativeResize="0"/>
          <p:nvPr/>
        </p:nvPicPr>
        <p:blipFill rotWithShape="1">
          <a:blip r:embed="rId3">
            <a:alphaModFix/>
          </a:blip>
          <a:srcRect b="0" l="0" r="51105" t="0"/>
          <a:stretch/>
        </p:blipFill>
        <p:spPr>
          <a:xfrm>
            <a:off x="929750" y="1001425"/>
            <a:ext cx="3044150" cy="350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 rotWithShape="1">
          <a:blip r:embed="rId3">
            <a:alphaModFix/>
          </a:blip>
          <a:srcRect b="0" l="51105" r="0" t="0"/>
          <a:stretch/>
        </p:blipFill>
        <p:spPr>
          <a:xfrm>
            <a:off x="5268447" y="1001425"/>
            <a:ext cx="3044150" cy="350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>
            <p:ph type="ctrTitle"/>
          </p:nvPr>
        </p:nvSpPr>
        <p:spPr>
          <a:xfrm>
            <a:off x="412025" y="1126150"/>
            <a:ext cx="828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QUAIS EMPREGOS ESTÃO MAIS AMEAÇADOS</a:t>
            </a:r>
            <a:endParaRPr/>
          </a:p>
        </p:txBody>
      </p:sp>
      <p:pic>
        <p:nvPicPr>
          <p:cNvPr id="286" name="Google Shape;2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775" y="2590750"/>
            <a:ext cx="4262845" cy="25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>
            <p:ph idx="1" type="body"/>
          </p:nvPr>
        </p:nvSpPr>
        <p:spPr>
          <a:xfrm>
            <a:off x="4387500" y="1098600"/>
            <a:ext cx="3994500" cy="18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Maior interação com pessoas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Mais criativo e estratégico</a:t>
            </a:r>
            <a:endParaRPr/>
          </a:p>
        </p:txBody>
      </p:sp>
      <p:sp>
        <p:nvSpPr>
          <p:cNvPr id="292" name="Google Shape;292;p3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CARACTERÍSTICAS DOS </a:t>
            </a:r>
            <a:r>
              <a:rPr lang="en" sz="2400"/>
              <a:t>EMPREGOS </a:t>
            </a:r>
            <a:endParaRPr sz="2400"/>
          </a:p>
        </p:txBody>
      </p:sp>
      <p:sp>
        <p:nvSpPr>
          <p:cNvPr id="293" name="Google Shape;293;p35"/>
          <p:cNvSpPr txBox="1"/>
          <p:nvPr>
            <p:ph idx="1" type="body"/>
          </p:nvPr>
        </p:nvSpPr>
        <p:spPr>
          <a:xfrm>
            <a:off x="549600" y="971550"/>
            <a:ext cx="2897100" cy="19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Mais repetitivo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Menos criativo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Piores condições de trabalho</a:t>
            </a:r>
            <a:endParaRPr/>
          </a:p>
        </p:txBody>
      </p:sp>
      <p:sp>
        <p:nvSpPr>
          <p:cNvPr id="294" name="Google Shape;294;p35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785050" y="2960225"/>
            <a:ext cx="2287200" cy="1004100"/>
          </a:xfrm>
          <a:prstGeom prst="wedgeRoundRectCallout">
            <a:avLst>
              <a:gd fmla="val -21226" name="adj1"/>
              <a:gd fmla="val -6219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Maior probabilidade de eliminação</a:t>
            </a:r>
            <a:endParaRPr b="1" sz="1800"/>
          </a:p>
        </p:txBody>
      </p:sp>
      <p:sp>
        <p:nvSpPr>
          <p:cNvPr id="296" name="Google Shape;296;p35"/>
          <p:cNvSpPr/>
          <p:nvPr/>
        </p:nvSpPr>
        <p:spPr>
          <a:xfrm>
            <a:off x="4539900" y="2960225"/>
            <a:ext cx="2287200" cy="1004100"/>
          </a:xfrm>
          <a:prstGeom prst="wedgeRoundRectCallout">
            <a:avLst>
              <a:gd fmla="val -21226" name="adj1"/>
              <a:gd fmla="val -62195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Menor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probabilidade de eliminação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QUAIS AS VANTAGENS DA AUTOMAÇÃO?</a:t>
            </a:r>
            <a:endParaRPr sz="2400"/>
          </a:p>
        </p:txBody>
      </p:sp>
      <p:sp>
        <p:nvSpPr>
          <p:cNvPr id="302" name="Google Shape;302;p36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36"/>
          <p:cNvSpPr txBox="1"/>
          <p:nvPr>
            <p:ph idx="1" type="body"/>
          </p:nvPr>
        </p:nvSpPr>
        <p:spPr>
          <a:xfrm>
            <a:off x="0" y="3194750"/>
            <a:ext cx="45486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-Rápidos;</a:t>
            </a:r>
            <a:endParaRPr sz="2000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-Cometem poucos erros;</a:t>
            </a:r>
            <a:endParaRPr sz="2000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-Podem analisar grande quantidade de dados;</a:t>
            </a:r>
            <a:endParaRPr sz="2000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pic>
        <p:nvPicPr>
          <p:cNvPr id="304" name="Google Shape;3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500" y="1027000"/>
            <a:ext cx="1410550" cy="205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/>
          <p:cNvPicPr preferRelativeResize="0"/>
          <p:nvPr/>
        </p:nvPicPr>
        <p:blipFill rotWithShape="1">
          <a:blip r:embed="rId4">
            <a:alphaModFix/>
          </a:blip>
          <a:srcRect b="0" l="29193" r="25198" t="0"/>
          <a:stretch/>
        </p:blipFill>
        <p:spPr>
          <a:xfrm>
            <a:off x="6284149" y="997275"/>
            <a:ext cx="1002252" cy="21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6"/>
          <p:cNvSpPr txBox="1"/>
          <p:nvPr>
            <p:ph idx="1" type="body"/>
          </p:nvPr>
        </p:nvSpPr>
        <p:spPr>
          <a:xfrm>
            <a:off x="4719600" y="3261900"/>
            <a:ext cx="44244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-Criativos;</a:t>
            </a:r>
            <a:endParaRPr sz="2000">
              <a:solidFill>
                <a:srgbClr val="FFFFFF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-Não precisam de tantos dados;</a:t>
            </a:r>
            <a:endParaRPr b="1" sz="2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-Possuem empatia;</a:t>
            </a:r>
            <a:endParaRPr b="1" sz="20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pic>
        <p:nvPicPr>
          <p:cNvPr id="307" name="Google Shape;30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207" y="1824650"/>
            <a:ext cx="1331568" cy="113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PROBABILIDADE DE SUBSTITUIÇÃO DE PROFISSIONAIS POR ROBÔS NOS PRÓXIMOS 20 ANOS</a:t>
            </a:r>
            <a:endParaRPr sz="2100"/>
          </a:p>
        </p:txBody>
      </p:sp>
      <p:sp>
        <p:nvSpPr>
          <p:cNvPr id="313" name="Google Shape;313;p37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37"/>
          <p:cNvSpPr txBox="1"/>
          <p:nvPr>
            <p:ph idx="1" type="body"/>
          </p:nvPr>
        </p:nvSpPr>
        <p:spPr>
          <a:xfrm>
            <a:off x="224950" y="1168150"/>
            <a:ext cx="40839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-Babá 0,2%;</a:t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-Psicanalista 0,4;</a:t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-Técnico de enfermagem 0,8%;</a:t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-Diretor de gerenciamento de emergências 0,3%;</a:t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 Engenheiro mecânico 1,1%;</a:t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315" name="Google Shape;315;p37"/>
          <p:cNvSpPr txBox="1"/>
          <p:nvPr>
            <p:ph idx="1" type="body"/>
          </p:nvPr>
        </p:nvSpPr>
        <p:spPr>
          <a:xfrm>
            <a:off x="4936000" y="1672450"/>
            <a:ext cx="4083900" cy="20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-Taquígrafo 99,5%;</a:t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</a:t>
            </a: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Serviços</a:t>
            </a: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 de limpeza 99,5;</a:t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-Motorista de caminhão 97,8%;</a:t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-Caixa 97,1%;</a:t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316" name="Google Shape;316;p37"/>
          <p:cNvSpPr txBox="1"/>
          <p:nvPr>
            <p:ph idx="1" type="body"/>
          </p:nvPr>
        </p:nvSpPr>
        <p:spPr>
          <a:xfrm>
            <a:off x="549600" y="4612150"/>
            <a:ext cx="7197900" cy="9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Informações retiradas do site “will robots take my job”</a:t>
            </a:r>
            <a:endParaRPr sz="1800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 txBox="1"/>
          <p:nvPr>
            <p:ph type="ctrTitle"/>
          </p:nvPr>
        </p:nvSpPr>
        <p:spPr>
          <a:xfrm>
            <a:off x="412025" y="1126150"/>
            <a:ext cx="828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NOVAS TECNOLOGIAS DA INDÚSTRIA 4.0 X EMPREGOS</a:t>
            </a:r>
            <a:endParaRPr/>
          </a:p>
        </p:txBody>
      </p:sp>
      <p:pic>
        <p:nvPicPr>
          <p:cNvPr id="322" name="Google Shape;3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763" y="2697175"/>
            <a:ext cx="4134324" cy="228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>
            <p:ph type="title"/>
          </p:nvPr>
        </p:nvSpPr>
        <p:spPr>
          <a:xfrm>
            <a:off x="549600" y="361375"/>
            <a:ext cx="81903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CADA DIA QUE PASSA ESTAMOS FORNECENDO MAIS DADOS</a:t>
            </a:r>
            <a:endParaRPr sz="2100"/>
          </a:p>
        </p:txBody>
      </p:sp>
      <p:sp>
        <p:nvSpPr>
          <p:cNvPr id="328" name="Google Shape;328;p39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39"/>
          <p:cNvSpPr txBox="1"/>
          <p:nvPr>
            <p:ph idx="1" type="body"/>
          </p:nvPr>
        </p:nvSpPr>
        <p:spPr>
          <a:xfrm>
            <a:off x="263475" y="1183225"/>
            <a:ext cx="3425700" cy="20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“Aproximadamente 90% dos dados disponíveis na internet atualmente foram gerados nos últimos 2 anos”</a:t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Big Data, for better or worse: 90% of world's data generated over last two years</a:t>
            </a:r>
            <a:endParaRPr sz="1400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pic>
        <p:nvPicPr>
          <p:cNvPr id="330" name="Google Shape;3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625" y="1422101"/>
            <a:ext cx="4547275" cy="25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0"/>
          <p:cNvSpPr txBox="1"/>
          <p:nvPr>
            <p:ph type="title"/>
          </p:nvPr>
        </p:nvSpPr>
        <p:spPr>
          <a:xfrm>
            <a:off x="549600" y="361375"/>
            <a:ext cx="79449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TECNOLOGIAS DESTAQUE NA </a:t>
            </a:r>
            <a:r>
              <a:rPr lang="en" sz="2400"/>
              <a:t>INDÚSTRIA</a:t>
            </a:r>
            <a:r>
              <a:rPr lang="en" sz="2400"/>
              <a:t> 4.0</a:t>
            </a:r>
            <a:endParaRPr sz="2400"/>
          </a:p>
        </p:txBody>
      </p:sp>
      <p:sp>
        <p:nvSpPr>
          <p:cNvPr id="336" name="Google Shape;336;p40"/>
          <p:cNvSpPr txBox="1"/>
          <p:nvPr>
            <p:ph idx="2" type="body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MACHINE LEARNING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Termo genérico para o aprimoramento automático de um software a partir de novos dados de entrada.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Exemplos: Sistemas de recomendação (Netflix), Processamento de linguagem natural (Siri, Alexa, Cortana).</a:t>
            </a:r>
            <a:endParaRPr sz="1800"/>
          </a:p>
        </p:txBody>
      </p:sp>
      <p:sp>
        <p:nvSpPr>
          <p:cNvPr id="337" name="Google Shape;337;p40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8" name="Google Shape;338;p40"/>
          <p:cNvSpPr txBox="1"/>
          <p:nvPr>
            <p:ph idx="1" type="body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BIG DATA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chemeClr val="lt1"/>
                </a:solidFill>
              </a:rPr>
              <a:t>Termo genérico para uma quantidade muito grande de dados a serem coletadas e analisadas.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>
                <a:solidFill>
                  <a:schemeClr val="lt1"/>
                </a:solidFill>
              </a:rPr>
              <a:t>Exemplos: Redes sociais, wearables, starbucks.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1"/>
          <p:cNvSpPr txBox="1"/>
          <p:nvPr>
            <p:ph idx="2" type="body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INTERNET DAS COISAS (IOT)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Termo genérico para integração de dispositivos físicos por meio de rede;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Exemplos: Wearables.</a:t>
            </a:r>
            <a:endParaRPr sz="1800"/>
          </a:p>
        </p:txBody>
      </p:sp>
      <p:sp>
        <p:nvSpPr>
          <p:cNvPr id="344" name="Google Shape;344;p41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TECNOLOGIAS DESTAQUE NA INDÚSTRIA 4.0</a:t>
            </a:r>
            <a:endParaRPr sz="2400"/>
          </a:p>
        </p:txBody>
      </p:sp>
      <p:sp>
        <p:nvSpPr>
          <p:cNvPr id="345" name="Google Shape;345;p41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41"/>
          <p:cNvSpPr txBox="1"/>
          <p:nvPr>
            <p:ph idx="1" type="body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SISTEMA CYBER-FÍSICO (CPS)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chemeClr val="lt1"/>
                </a:solidFill>
              </a:rPr>
              <a:t>Termo genérico para todo tipo de integração entre máquinas inteligentes e com a realidade;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>
                <a:solidFill>
                  <a:schemeClr val="lt1"/>
                </a:solidFill>
              </a:rPr>
              <a:t>Exemplos: Smart grids, Robôs colaborativos.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ctrTitle"/>
          </p:nvPr>
        </p:nvSpPr>
        <p:spPr>
          <a:xfrm>
            <a:off x="412025" y="1126150"/>
            <a:ext cx="828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INTRODUÇÃO</a:t>
            </a:r>
            <a:endParaRPr/>
          </a:p>
        </p:txBody>
      </p:sp>
      <p:sp>
        <p:nvSpPr>
          <p:cNvPr id="114" name="Google Shape;114;p15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5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16" name="Google Shape;116;p15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/>
          <p:nvPr>
            <p:ph type="title"/>
          </p:nvPr>
        </p:nvSpPr>
        <p:spPr>
          <a:xfrm>
            <a:off x="549600" y="361375"/>
            <a:ext cx="81903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ELES ESTÃO CADA VEZ MAIS EM NOSSO MEIO</a:t>
            </a:r>
            <a:endParaRPr sz="2100"/>
          </a:p>
        </p:txBody>
      </p:sp>
      <p:sp>
        <p:nvSpPr>
          <p:cNvPr id="352" name="Google Shape;352;p42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3" name="Google Shape;353;p42"/>
          <p:cNvPicPr preferRelativeResize="0"/>
          <p:nvPr/>
        </p:nvPicPr>
        <p:blipFill rotWithShape="1">
          <a:blip r:embed="rId3">
            <a:alphaModFix/>
          </a:blip>
          <a:srcRect b="0" l="0" r="13539" t="0"/>
          <a:stretch/>
        </p:blipFill>
        <p:spPr>
          <a:xfrm>
            <a:off x="3655175" y="1422875"/>
            <a:ext cx="4940849" cy="28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2"/>
          <p:cNvSpPr txBox="1"/>
          <p:nvPr>
            <p:ph idx="1" type="body"/>
          </p:nvPr>
        </p:nvSpPr>
        <p:spPr>
          <a:xfrm>
            <a:off x="429775" y="1422875"/>
            <a:ext cx="2705400" cy="25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A BOA RELAÇÃO COM O MUNDO FÍSICO E TODA A INTEGRAÇÃO </a:t>
            </a: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EXISTENTE</a:t>
            </a: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, POSSIBILITAM A AUTOMATIZAÇÃO PARCIAL DA INDÚSTRIA.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/>
          <p:nvPr>
            <p:ph idx="1" type="body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CLOUD COMPUTING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>
                <a:solidFill>
                  <a:schemeClr val="lt1"/>
                </a:solidFill>
              </a:rPr>
              <a:t>Termo genérico para data armazenados em servidores compartilhados e ligados à internet, possibilitando o acesso em qualquer lugar do mundo.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" sz="1800">
                <a:solidFill>
                  <a:schemeClr val="lt1"/>
                </a:solidFill>
              </a:rPr>
              <a:t>Exemplos: Google Drive, dropbox.</a:t>
            </a:r>
            <a:endParaRPr sz="1800"/>
          </a:p>
        </p:txBody>
      </p:sp>
      <p:sp>
        <p:nvSpPr>
          <p:cNvPr id="360" name="Google Shape;360;p43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PRINCIPAIS TECNOLOGIAS</a:t>
            </a:r>
            <a:endParaRPr sz="2400"/>
          </a:p>
        </p:txBody>
      </p:sp>
      <p:sp>
        <p:nvSpPr>
          <p:cNvPr id="361" name="Google Shape;361;p43"/>
          <p:cNvSpPr txBox="1"/>
          <p:nvPr>
            <p:ph idx="2" type="body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MANUFATURA ADITIVA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-342900" lvl="0" marL="457200" rtl="0" algn="just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Termo genérico para processo de fabricação que vai se adicionando pequenas porções para fabricação da peça.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Exemplos: Impressão 3D para reparo de peças.</a:t>
            </a:r>
            <a:endParaRPr sz="1800"/>
          </a:p>
        </p:txBody>
      </p:sp>
      <p:sp>
        <p:nvSpPr>
          <p:cNvPr id="362" name="Google Shape;362;p43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/>
          <p:nvPr>
            <p:ph type="ctrTitle"/>
          </p:nvPr>
        </p:nvSpPr>
        <p:spPr>
          <a:xfrm>
            <a:off x="412025" y="1126150"/>
            <a:ext cx="828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TRANSFORMAÇÃO DOS EMPREGOS</a:t>
            </a:r>
            <a:endParaRPr/>
          </a:p>
        </p:txBody>
      </p:sp>
      <p:pic>
        <p:nvPicPr>
          <p:cNvPr id="368" name="Google Shape;36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398" y="2563300"/>
            <a:ext cx="2171675" cy="24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TRANSFORMAÇÃO DAS EMPRESAS</a:t>
            </a:r>
            <a:endParaRPr sz="2400"/>
          </a:p>
        </p:txBody>
      </p:sp>
      <p:sp>
        <p:nvSpPr>
          <p:cNvPr id="374" name="Google Shape;374;p45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Século XX:</a:t>
            </a:r>
            <a:r>
              <a:rPr lang="en"/>
              <a:t> T</a:t>
            </a:r>
            <a:r>
              <a:rPr lang="en"/>
              <a:t>ransferência</a:t>
            </a:r>
            <a:r>
              <a:rPr lang="en"/>
              <a:t> de centros de produção para países subdesenvolvidos devido à mão de obra barata;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Século XXI: </a:t>
            </a:r>
            <a:r>
              <a:rPr lang="en"/>
              <a:t>Retorno de centros de produção para países desenvolvidos devido a automatização.</a:t>
            </a:r>
            <a:endParaRPr/>
          </a:p>
        </p:txBody>
      </p:sp>
      <p:sp>
        <p:nvSpPr>
          <p:cNvPr id="375" name="Google Shape;375;p45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1" name="Google Shape;381;p46"/>
          <p:cNvSpPr txBox="1"/>
          <p:nvPr>
            <p:ph type="title"/>
          </p:nvPr>
        </p:nvSpPr>
        <p:spPr>
          <a:xfrm>
            <a:off x="549600" y="361375"/>
            <a:ext cx="81903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MUDANÇAS RÁPIDA DA TECNOLOGIA</a:t>
            </a:r>
            <a:endParaRPr sz="2400"/>
          </a:p>
        </p:txBody>
      </p:sp>
      <p:sp>
        <p:nvSpPr>
          <p:cNvPr id="382" name="Google Shape;382;p46"/>
          <p:cNvSpPr txBox="1"/>
          <p:nvPr>
            <p:ph idx="1" type="body"/>
          </p:nvPr>
        </p:nvSpPr>
        <p:spPr>
          <a:xfrm>
            <a:off x="244800" y="1007425"/>
            <a:ext cx="7827000" cy="14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O conhecimento está mudando muito rápido;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Grande quantidade de dados e informações são geradas muito rapidamente;</a:t>
            </a:r>
            <a:endParaRPr/>
          </a:p>
        </p:txBody>
      </p:sp>
      <p:pic>
        <p:nvPicPr>
          <p:cNvPr id="383" name="Google Shape;383;p46"/>
          <p:cNvPicPr preferRelativeResize="0"/>
          <p:nvPr/>
        </p:nvPicPr>
        <p:blipFill rotWithShape="1">
          <a:blip r:embed="rId3">
            <a:alphaModFix/>
          </a:blip>
          <a:srcRect b="11206" l="14364" r="16840" t="8921"/>
          <a:stretch/>
        </p:blipFill>
        <p:spPr>
          <a:xfrm>
            <a:off x="647400" y="2511175"/>
            <a:ext cx="1974051" cy="152742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6"/>
          <p:cNvSpPr txBox="1"/>
          <p:nvPr>
            <p:ph idx="1" type="body"/>
          </p:nvPr>
        </p:nvSpPr>
        <p:spPr>
          <a:xfrm>
            <a:off x="1163275" y="4038600"/>
            <a:ext cx="9423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2008</a:t>
            </a:r>
            <a:endParaRPr/>
          </a:p>
        </p:txBody>
      </p:sp>
      <p:pic>
        <p:nvPicPr>
          <p:cNvPr id="385" name="Google Shape;38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675" y="2511175"/>
            <a:ext cx="2722154" cy="15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6"/>
          <p:cNvSpPr txBox="1"/>
          <p:nvPr>
            <p:ph idx="1" type="body"/>
          </p:nvPr>
        </p:nvSpPr>
        <p:spPr>
          <a:xfrm>
            <a:off x="4173600" y="4058850"/>
            <a:ext cx="9423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2010</a:t>
            </a:r>
            <a:endParaRPr/>
          </a:p>
        </p:txBody>
      </p:sp>
      <p:pic>
        <p:nvPicPr>
          <p:cNvPr id="387" name="Google Shape;38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8050" y="2511175"/>
            <a:ext cx="2339442" cy="14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6"/>
          <p:cNvSpPr txBox="1"/>
          <p:nvPr>
            <p:ph idx="1" type="body"/>
          </p:nvPr>
        </p:nvSpPr>
        <p:spPr>
          <a:xfrm>
            <a:off x="7366625" y="4058850"/>
            <a:ext cx="942300" cy="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2010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/>
          <p:cNvSpPr txBox="1"/>
          <p:nvPr>
            <p:ph idx="1" type="body"/>
          </p:nvPr>
        </p:nvSpPr>
        <p:spPr>
          <a:xfrm>
            <a:off x="5253900" y="1007425"/>
            <a:ext cx="3890100" cy="14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Trabalho informal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Barato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Eliminação de cargos fixos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Individual</a:t>
            </a:r>
            <a:endParaRPr sz="2000"/>
          </a:p>
        </p:txBody>
      </p:sp>
      <p:sp>
        <p:nvSpPr>
          <p:cNvPr id="394" name="Google Shape;394;p47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47"/>
          <p:cNvSpPr txBox="1"/>
          <p:nvPr>
            <p:ph type="title"/>
          </p:nvPr>
        </p:nvSpPr>
        <p:spPr>
          <a:xfrm>
            <a:off x="549600" y="361375"/>
            <a:ext cx="81903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MUDANÇAS DOS EMPREGOS HOJE</a:t>
            </a:r>
            <a:endParaRPr sz="2400"/>
          </a:p>
        </p:txBody>
      </p:sp>
      <p:sp>
        <p:nvSpPr>
          <p:cNvPr id="396" name="Google Shape;396;p47"/>
          <p:cNvSpPr txBox="1"/>
          <p:nvPr>
            <p:ph idx="1" type="body"/>
          </p:nvPr>
        </p:nvSpPr>
        <p:spPr>
          <a:xfrm>
            <a:off x="244800" y="1007425"/>
            <a:ext cx="3034200" cy="14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Demandas grandes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Caras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Muitos empregados</a:t>
            </a:r>
            <a:endParaRPr sz="2000"/>
          </a:p>
        </p:txBody>
      </p:sp>
      <p:sp>
        <p:nvSpPr>
          <p:cNvPr id="397" name="Google Shape;397;p47"/>
          <p:cNvSpPr/>
          <p:nvPr/>
        </p:nvSpPr>
        <p:spPr>
          <a:xfrm>
            <a:off x="3134750" y="1192300"/>
            <a:ext cx="2244600" cy="11910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Tecnologias</a:t>
            </a:r>
            <a:endParaRPr b="1" sz="2000"/>
          </a:p>
        </p:txBody>
      </p:sp>
      <p:pic>
        <p:nvPicPr>
          <p:cNvPr id="398" name="Google Shape;39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0050" y="2595775"/>
            <a:ext cx="1621700" cy="16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7450" y="2727925"/>
            <a:ext cx="2580875" cy="80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7"/>
          <p:cNvPicPr preferRelativeResize="0"/>
          <p:nvPr/>
        </p:nvPicPr>
        <p:blipFill rotWithShape="1">
          <a:blip r:embed="rId5">
            <a:alphaModFix/>
          </a:blip>
          <a:srcRect b="28116" l="33055" r="33605" t="31335"/>
          <a:stretch/>
        </p:blipFill>
        <p:spPr>
          <a:xfrm>
            <a:off x="5749000" y="3619025"/>
            <a:ext cx="1111200" cy="7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7"/>
          <p:cNvPicPr preferRelativeResize="0"/>
          <p:nvPr/>
        </p:nvPicPr>
        <p:blipFill rotWithShape="1">
          <a:blip r:embed="rId6">
            <a:alphaModFix/>
          </a:blip>
          <a:srcRect b="6963" l="28209" r="28318" t="6955"/>
          <a:stretch/>
        </p:blipFill>
        <p:spPr>
          <a:xfrm>
            <a:off x="7196150" y="3516837"/>
            <a:ext cx="913988" cy="91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AMAZON GO</a:t>
            </a:r>
            <a:endParaRPr sz="2400"/>
          </a:p>
        </p:txBody>
      </p:sp>
      <p:sp>
        <p:nvSpPr>
          <p:cNvPr id="407" name="Google Shape;407;p48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ow open in Seattle! Amazon Go is a new kind of store featuring the world’s most advanced shopping technology. No lines, no checkout – just grab and go! Get the app at http://amazon.com/go" id="408" name="Google Shape;408;p48" title="Introducing Amazon Go and the world’s most advanced shopping technolog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6400" y="910975"/>
            <a:ext cx="5643300" cy="42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9"/>
          <p:cNvSpPr txBox="1"/>
          <p:nvPr>
            <p:ph idx="1" type="body"/>
          </p:nvPr>
        </p:nvSpPr>
        <p:spPr>
          <a:xfrm>
            <a:off x="549600" y="2782700"/>
            <a:ext cx="7497000" cy="15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A mesma tecnologia que torna o mercado mais exigente, disponibiliza mais conhecimento de maneira rápido e fácil.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14" name="Google Shape;414;p49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49"/>
          <p:cNvSpPr txBox="1"/>
          <p:nvPr>
            <p:ph type="title"/>
          </p:nvPr>
        </p:nvSpPr>
        <p:spPr>
          <a:xfrm>
            <a:off x="549600" y="361375"/>
            <a:ext cx="84849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INVESTIR NA FORMAÇÃO PODE TRAZER ESTABILIDADE</a:t>
            </a:r>
            <a:endParaRPr sz="2200"/>
          </a:p>
        </p:txBody>
      </p:sp>
      <p:sp>
        <p:nvSpPr>
          <p:cNvPr id="416" name="Google Shape;416;p49"/>
          <p:cNvSpPr txBox="1"/>
          <p:nvPr>
            <p:ph idx="1" type="body"/>
          </p:nvPr>
        </p:nvSpPr>
        <p:spPr>
          <a:xfrm>
            <a:off x="549600" y="971550"/>
            <a:ext cx="8142000" cy="15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Normalmente, é melhor para a empresa contratar um funcionário por quê: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Ele já está habituado com a cultura</a:t>
            </a:r>
            <a:endParaRPr sz="2200"/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 sz="2200"/>
              <a:t>O risco é menor, visto que ele terá maior tendência de retribuir</a:t>
            </a:r>
            <a:endParaRPr sz="22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0"/>
          <p:cNvSpPr txBox="1"/>
          <p:nvPr>
            <p:ph type="title"/>
          </p:nvPr>
        </p:nvSpPr>
        <p:spPr>
          <a:xfrm>
            <a:off x="549600" y="361375"/>
            <a:ext cx="81903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VÍDEO - OS ROBÔS VÃO TOMAR SEU EMPREGO?</a:t>
            </a:r>
            <a:endParaRPr sz="2100"/>
          </a:p>
        </p:txBody>
      </p:sp>
      <p:sp>
        <p:nvSpPr>
          <p:cNvPr id="422" name="Google Shape;422;p50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ESTE NERDOLOGIA É UM OFERECIMENTO DA ALURA&#10;Acesse e aproveite a promoção da Alura com o Nerdologia Tech: http://bit.ly/Alura-Promocao-17&#10;Conheça os cursos online de profissões que vão demorar para serem robotizadas:&#10;- Cursos de programação: http://bit.ly/Alura-Cursos-Programacao-17&#10;- Cursos de design: http://bit.ly/Alura-Formacao-Designe-UX-17&#10;&#10;No Nerdologia Tech de hoje vamos ver o que pode acontecer com o seu emprego. Aliás, com o emprego de todo mundo.&#10;&#10;Apresentação:&#10;Átila Iamarino - http://www.twitter.com/oatila&#10;&#10;Roteiro:&#10;Átila Iamarino - http://www.twitter.com/oatila&#10;Paulo Silveira: https://twitter.com/paulo_caelum&#10;&#10;Edição e Arte:&#10;Estúdio 42 - http://www.estudio42.com.br&#10;&#10;Apoio:&#10;Paloma Mieko - http://instagram.com/atilaepaloma&#10;&#10;CARREIRAS ALURA&#10;https://www.alura.com.br/supertech&#10;&#10;SAIBA MAIS&#10;Nerdtech sobre automação de trabalho: http://bit.ly/2BptePs&#10;História da Blockbuster: http://nyti.ms/2DHIahn&#10;Quanto a Netflix vale e emprega: http://bit.ly/2Gf8MVn&#10;Blockbuster riu da Netflix: http://cnet.co/2eMCfMc&#10;Número de robôs sendo enviados para o mundo todo: http://bit.ly/2y83d5C&#10;Número de robôs sendo enviados para o mundo todo: http://bit.ly/2y83d5C&#10;Comida preparada por robôs:&#10;- https://www.youtube.com/watch?v=2PRsAGIAnPg&#10;- https://www.youtube.com/watch?v=lMIkWyiJp0k&#10;Amazon criticada em 2011: http://bit.ly/2fT5HyT&#10;Os mais de 75 mil robôs:  http://bit.ly/2B5bq0m&#10;O Motobot da Yamaha: http://bit.ly/2iQiuWZ&#10;O estudo de Oxford sobre o futuro dos trabalhos: http://bit.ly/2htpskc&#10;A Segunda Era das Máquinas, por Erik Brynjolfsson e‎ Andrew McAfee: http://amzn.to/2FdPZrU&#10;Rise of the Robots: Technology and the Threat of a Jobless Future, por Martin Ford: http://amzn.to/2nbbVga&#10;&#10;ASSISTA TAMBÉM&#10;Nerdologia 111 | Energia: http://bit.ly/2FbDRaQ&#10;&#10;MATERIAL USADO&#10;robo: http://bit.ly/2DykJ6H&#10;VÍDEO westworld abertura: http://bit.ly/2dr9ZNh&#10;atendente blockbuster: http://bit.ly/2n6sSbi&#10;portinari: http://bit.ly/2E4fH2F&#10;colheitadera: http://bit.ly/2F6tULO&#10;VÍDEO temos modernos: http://bit.ly/2rDMycq&#10;VÍDEO fábrica da tesla: http://bit.ly/2DuLzwA&#10;VÍDEO fábrica no japão: http://bit.ly/2DHq92o&#10;VÍDEO amazon: http://bit.ly/2Gayc6l&#10;VÍDEO yamaha: http://bit.ly/1swDWPZ&#10;ônibus elétrico: http://bit.ly/2E7GwmZ&#10;VÍDEO fantástica fábrica: http://bit.ly/2lLT4Xb&#10;&#10;SIGA-NOS NAS REDES SOCIAIS:&#10;Facebook http://www.fb.com/CanalNerdologia&#10;G+: http://bit.ly/1hNOvpD&#10;Twitter: http://twitter.com/CanalNerdologia&#10;Instagram: http://instagram.com/nerdologia" id="423" name="Google Shape;423;p50" title="Robôs vão tomar o seu emprego? Automatização do trabalho | Nerdologia Te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287" y="910975"/>
            <a:ext cx="5643427" cy="42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1"/>
          <p:cNvSpPr txBox="1"/>
          <p:nvPr>
            <p:ph type="ctrTitle"/>
          </p:nvPr>
        </p:nvSpPr>
        <p:spPr>
          <a:xfrm>
            <a:off x="412025" y="1126150"/>
            <a:ext cx="828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CONCLUSÕES</a:t>
            </a:r>
            <a:endParaRPr/>
          </a:p>
        </p:txBody>
      </p:sp>
      <p:pic>
        <p:nvPicPr>
          <p:cNvPr id="429" name="Google Shape;42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550" y="2474325"/>
            <a:ext cx="2552750" cy="25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6031838" y="2700700"/>
            <a:ext cx="16725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Sistema integrado e inteligente</a:t>
            </a:r>
            <a:endParaRPr sz="2000"/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 R</a:t>
            </a:r>
            <a:r>
              <a:rPr lang="en" sz="2400"/>
              <a:t>evoluções Industriais</a:t>
            </a:r>
            <a:endParaRPr sz="2400"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549600" y="2700700"/>
            <a:ext cx="16725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Mecanização, hidráulica e vapor</a:t>
            </a:r>
            <a:endParaRPr sz="2000"/>
          </a:p>
        </p:txBody>
      </p:sp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549600" y="1968100"/>
            <a:ext cx="2039400" cy="732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Indústria 1.0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2347475" y="1968100"/>
            <a:ext cx="2039400" cy="732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Indústria 2.0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4146225" y="1968100"/>
            <a:ext cx="2039400" cy="732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Indústria 3.0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955725" y="1968100"/>
            <a:ext cx="2039400" cy="732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Indústria 4.0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525" y="1035225"/>
            <a:ext cx="886676" cy="88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4">
            <a:alphaModFix/>
          </a:blip>
          <a:srcRect b="0" l="13854" r="14099" t="0"/>
          <a:stretch/>
        </p:blipFill>
        <p:spPr>
          <a:xfrm>
            <a:off x="2692500" y="1054738"/>
            <a:ext cx="1204847" cy="8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5725" y="1054751"/>
            <a:ext cx="1672341" cy="84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>
            <p:ph idx="1" type="body"/>
          </p:nvPr>
        </p:nvSpPr>
        <p:spPr>
          <a:xfrm>
            <a:off x="2458675" y="2700700"/>
            <a:ext cx="16725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Produção em massa, eletricidade</a:t>
            </a:r>
            <a:endParaRPr sz="2000"/>
          </a:p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4271613" y="2700700"/>
            <a:ext cx="16725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Computador e automação</a:t>
            </a:r>
            <a:endParaRPr sz="2000"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6788" y="910975"/>
            <a:ext cx="1045025" cy="10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2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CONCLUSÕES</a:t>
            </a:r>
            <a:endParaRPr sz="2400"/>
          </a:p>
        </p:txBody>
      </p:sp>
      <p:sp>
        <p:nvSpPr>
          <p:cNvPr id="435" name="Google Shape;435;p52"/>
          <p:cNvSpPr txBox="1"/>
          <p:nvPr>
            <p:ph idx="1" type="body"/>
          </p:nvPr>
        </p:nvSpPr>
        <p:spPr>
          <a:xfrm>
            <a:off x="296450" y="971550"/>
            <a:ext cx="8093700" cy="3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Todas as revoluções causaram mudanças </a:t>
            </a:r>
            <a:r>
              <a:rPr lang="en"/>
              <a:t>no mercado de trabalho;</a:t>
            </a:r>
            <a:endParaRPr/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Esta revolução está acontecendo </a:t>
            </a: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mais rápido </a:t>
            </a:r>
            <a:r>
              <a:rPr lang="en"/>
              <a:t>e com </a:t>
            </a: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posições de alto valor agregado </a:t>
            </a:r>
            <a:r>
              <a:rPr lang="en"/>
              <a:t>serão impactadas;</a:t>
            </a:r>
            <a:endParaRPr/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Pode haver um </a:t>
            </a: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alto impacto no Brasil</a:t>
            </a:r>
            <a:r>
              <a:rPr lang="en"/>
              <a:t>, por conta do tipo de emprego comum no país;</a:t>
            </a:r>
            <a:endParaRPr/>
          </a:p>
        </p:txBody>
      </p:sp>
      <p:sp>
        <p:nvSpPr>
          <p:cNvPr id="436" name="Google Shape;436;p52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3"/>
          <p:cNvSpPr txBox="1"/>
          <p:nvPr>
            <p:ph idx="1" type="body"/>
          </p:nvPr>
        </p:nvSpPr>
        <p:spPr>
          <a:xfrm>
            <a:off x="296450" y="971550"/>
            <a:ext cx="8093700" cy="3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Deve-se </a:t>
            </a: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discutir a estrutura do sistema educacional básico e superior</a:t>
            </a:r>
            <a:r>
              <a:rPr lang="en"/>
              <a:t> para atender as demandas do mercado de trabalho;</a:t>
            </a:r>
            <a:endParaRPr/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>
                <a:solidFill>
                  <a:schemeClr val="lt1"/>
                </a:solidFill>
              </a:rPr>
              <a:t>Deve-se </a:t>
            </a:r>
            <a:r>
              <a:rPr b="1" lang="en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discutir maneiras de inserir as pessoas desempregadas no mercado de trabalho;</a:t>
            </a:r>
            <a:endParaRPr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Investir na </a:t>
            </a: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formação de indivíduos </a:t>
            </a:r>
            <a:r>
              <a:rPr lang="en"/>
              <a:t>nas áreas de gestão, criatividade, relações interpessoais, análise de dados, etc.</a:t>
            </a:r>
            <a:endParaRPr/>
          </a:p>
        </p:txBody>
      </p:sp>
      <p:sp>
        <p:nvSpPr>
          <p:cNvPr id="442" name="Google Shape;442;p53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CONCLUSÕES</a:t>
            </a:r>
            <a:endParaRPr sz="2400"/>
          </a:p>
        </p:txBody>
      </p:sp>
      <p:sp>
        <p:nvSpPr>
          <p:cNvPr id="443" name="Google Shape;443;p53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4"/>
          <p:cNvSpPr txBox="1"/>
          <p:nvPr>
            <p:ph type="ctrTitle"/>
          </p:nvPr>
        </p:nvSpPr>
        <p:spPr>
          <a:xfrm>
            <a:off x="412025" y="1126150"/>
            <a:ext cx="8281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r>
              <a:rPr lang="en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</a:t>
            </a:r>
            <a:endParaRPr/>
          </a:p>
        </p:txBody>
      </p:sp>
      <p:pic>
        <p:nvPicPr>
          <p:cNvPr id="449" name="Google Shape;44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296725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REFERÊNCIAS [1]</a:t>
            </a:r>
            <a:endParaRPr sz="2100"/>
          </a:p>
        </p:txBody>
      </p:sp>
      <p:sp>
        <p:nvSpPr>
          <p:cNvPr id="455" name="Google Shape;455;p55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55"/>
          <p:cNvSpPr txBox="1"/>
          <p:nvPr>
            <p:ph idx="1" type="body"/>
          </p:nvPr>
        </p:nvSpPr>
        <p:spPr>
          <a:xfrm>
            <a:off x="347825" y="1130325"/>
            <a:ext cx="8325900" cy="20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-https://www.sciencedaily.com/releases/2013/05/130522085217.htm</a:t>
            </a:r>
            <a:endParaRPr sz="16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-http://www.epsjv.fiocruz.br/noticias/reportagem/seremos-lideres-ou-escravos-da-industria-40</a:t>
            </a:r>
            <a:endParaRPr sz="16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-http://www.ihu.unisinos.br/78-noticias/571739-revolucao-4-0-e-a-necessidade-de-reinvencao-do-mundo-do-trabalho-na-america-latina</a:t>
            </a:r>
            <a:endParaRPr sz="160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-https://g1.globo.com/economia/noticia/industria-40-deve-criar-30-novas-profissoes-mostra-estudo.ghtml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-</a:t>
            </a:r>
            <a:r>
              <a:rPr lang="en" sz="1600">
                <a:solidFill>
                  <a:srgbClr val="FFFFFF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/>
              </a:rPr>
              <a:t>https://www.automacaoindustrial.info/o-futuro-do-emprego-na-industria-4-0/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-</a:t>
            </a:r>
            <a:r>
              <a:rPr lang="en" sz="1600">
                <a:solidFill>
                  <a:srgbClr val="FFFFFF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/>
              </a:rPr>
              <a:t>https://www.youtube.com/watch?v=ITJUQre19Mg</a:t>
            </a:r>
            <a:endParaRPr sz="1600">
              <a:solidFill>
                <a:srgbClr val="FFFFFF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6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REFERÊNCIAS [2]</a:t>
            </a:r>
            <a:endParaRPr sz="2100"/>
          </a:p>
        </p:txBody>
      </p:sp>
      <p:sp>
        <p:nvSpPr>
          <p:cNvPr id="462" name="Google Shape;462;p56"/>
          <p:cNvSpPr txBox="1"/>
          <p:nvPr>
            <p:ph idx="12" type="sldNum"/>
          </p:nvPr>
        </p:nvSpPr>
        <p:spPr>
          <a:xfrm>
            <a:off x="8071684" y="4612149"/>
            <a:ext cx="1111200" cy="5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56"/>
          <p:cNvSpPr txBox="1"/>
          <p:nvPr>
            <p:ph idx="1" type="body"/>
          </p:nvPr>
        </p:nvSpPr>
        <p:spPr>
          <a:xfrm>
            <a:off x="347825" y="1130325"/>
            <a:ext cx="8325900" cy="20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</a:t>
            </a:r>
            <a:r>
              <a:rPr lang="en" sz="16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https://www.youtube.com/watch?v=WSKi8HfcxEk</a:t>
            </a:r>
            <a:endParaRPr sz="1600">
              <a:solidFill>
                <a:srgbClr val="FFFFFF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</a:t>
            </a:r>
            <a:r>
              <a:rPr lang="en" sz="160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https://www.youtube.com/watch?v=gWmRkYsLzB4</a:t>
            </a:r>
            <a:endParaRPr sz="1600">
              <a:solidFill>
                <a:srgbClr val="FFFFFF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-https://www.youtube.com/watch?v=jgh3wo547tU</a:t>
            </a:r>
            <a:endParaRPr sz="1600">
              <a:solidFill>
                <a:srgbClr val="FFFFFF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-https://www.youtube.com/watch?v=OEo14_iw7ho</a:t>
            </a:r>
            <a:endParaRPr sz="1600">
              <a:solidFill>
                <a:srgbClr val="FFFFFF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-https://www.youtube.com/watch?v=qVGxWi6XDAI</a:t>
            </a:r>
            <a:endParaRPr sz="1600">
              <a:solidFill>
                <a:srgbClr val="FFFFFF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Consequências:</a:t>
            </a:r>
            <a:endParaRPr sz="2400"/>
          </a:p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549600" y="2700700"/>
            <a:ext cx="16725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Mecanização, hidráulica e vapor</a:t>
            </a:r>
            <a:endParaRPr sz="2000"/>
          </a:p>
        </p:txBody>
      </p:sp>
      <p:sp>
        <p:nvSpPr>
          <p:cNvPr id="145" name="Google Shape;145;p17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549600" y="1968100"/>
            <a:ext cx="2039400" cy="732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Indústria 1.0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788" y="910975"/>
            <a:ext cx="1045025" cy="10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2707250" y="996200"/>
            <a:ext cx="5935800" cy="3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Alto investimento em transporte (mais de 16.000km de ferrovias em 30 anos);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Exodo rural;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Mão-de-obra infantil;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Poluição do ar;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Grande esforço por parte do trabalhador: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 sz="2000"/>
              <a:t>Grandes jornadas de trabalho;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▫"/>
            </a:pPr>
            <a:r>
              <a:rPr lang="en" sz="2000"/>
              <a:t>Movimentos trabalhistas;</a:t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Consequências:</a:t>
            </a:r>
            <a:endParaRPr sz="2400"/>
          </a:p>
        </p:txBody>
      </p:sp>
      <p:sp>
        <p:nvSpPr>
          <p:cNvPr id="154" name="Google Shape;154;p18"/>
          <p:cNvSpPr txBox="1"/>
          <p:nvPr>
            <p:ph idx="1" type="body"/>
          </p:nvPr>
        </p:nvSpPr>
        <p:spPr>
          <a:xfrm>
            <a:off x="549600" y="2700700"/>
            <a:ext cx="16725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Produção em massa, eletricidade</a:t>
            </a:r>
            <a:endParaRPr sz="2000"/>
          </a:p>
        </p:txBody>
      </p:sp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549600" y="1968100"/>
            <a:ext cx="2039400" cy="732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Indústria 2.0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13854" r="14099" t="0"/>
          <a:stretch/>
        </p:blipFill>
        <p:spPr>
          <a:xfrm>
            <a:off x="894625" y="1025913"/>
            <a:ext cx="1204847" cy="8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2707250" y="996200"/>
            <a:ext cx="5935800" cy="3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Aumento da produção de mercadorias em menos tempo</a:t>
            </a:r>
            <a:r>
              <a:rPr lang="en" sz="2000"/>
              <a:t>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Concentração de renda (desenvolvimento do sistema financeiro);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Trabalho </a:t>
            </a:r>
            <a:r>
              <a:rPr lang="en" sz="2000"/>
              <a:t>repetitivo em</a:t>
            </a:r>
            <a:r>
              <a:rPr lang="en" sz="2000"/>
              <a:t> grandes jornadas de trabalho.</a:t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Consequências:</a:t>
            </a:r>
            <a:endParaRPr sz="2400"/>
          </a:p>
        </p:txBody>
      </p:sp>
      <p:sp>
        <p:nvSpPr>
          <p:cNvPr id="164" name="Google Shape;164;p19"/>
          <p:cNvSpPr txBox="1"/>
          <p:nvPr>
            <p:ph idx="1" type="body"/>
          </p:nvPr>
        </p:nvSpPr>
        <p:spPr>
          <a:xfrm>
            <a:off x="549600" y="2700700"/>
            <a:ext cx="16725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Computação e automação</a:t>
            </a:r>
            <a:endParaRPr sz="2000"/>
          </a:p>
        </p:txBody>
      </p: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549600" y="1968100"/>
            <a:ext cx="2039400" cy="732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Indústria 3.0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712" y="996200"/>
            <a:ext cx="886676" cy="88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2707250" y="996200"/>
            <a:ext cx="5935800" cy="3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Desenvolvimento da telecomunicação</a:t>
            </a:r>
            <a:r>
              <a:rPr lang="en" sz="2000"/>
              <a:t>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Aumento da capacidade produtiva e acesso à informação;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Desenvolvimento de áreas como Medicina, Agricultura, Educação e etc., devido a disseminação de informação;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 sz="2000"/>
              <a:t>Utilização de mão de obra barata em países em desenvolvimento;</a:t>
            </a:r>
            <a:endParaRPr sz="20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idx="1" type="body"/>
          </p:nvPr>
        </p:nvSpPr>
        <p:spPr>
          <a:xfrm>
            <a:off x="3012050" y="996200"/>
            <a:ext cx="4983300" cy="34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/>
              <a:t>Vamos descobrir!</a:t>
            </a:r>
            <a:endParaRPr sz="4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sp>
        <p:nvSpPr>
          <p:cNvPr id="174" name="Google Shape;174;p20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Consequências:</a:t>
            </a:r>
            <a:endParaRPr sz="2400"/>
          </a:p>
        </p:txBody>
      </p:sp>
      <p:sp>
        <p:nvSpPr>
          <p:cNvPr id="175" name="Google Shape;175;p20"/>
          <p:cNvSpPr txBox="1"/>
          <p:nvPr>
            <p:ph idx="1" type="body"/>
          </p:nvPr>
        </p:nvSpPr>
        <p:spPr>
          <a:xfrm>
            <a:off x="549600" y="2700700"/>
            <a:ext cx="16725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Sistema integrado e inteligente</a:t>
            </a:r>
            <a:endParaRPr sz="2000"/>
          </a:p>
        </p:txBody>
      </p:sp>
      <p:sp>
        <p:nvSpPr>
          <p:cNvPr id="176" name="Google Shape;176;p20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549600" y="1968100"/>
            <a:ext cx="2039400" cy="7326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Encode Sans"/>
                <a:ea typeface="Encode Sans"/>
                <a:cs typeface="Encode Sans"/>
                <a:sym typeface="Encode Sans"/>
              </a:rPr>
              <a:t>Indústria 4.0</a:t>
            </a:r>
            <a:endParaRPr b="1"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25" y="1054751"/>
            <a:ext cx="1672341" cy="8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ctrTitle"/>
          </p:nvPr>
        </p:nvSpPr>
        <p:spPr>
          <a:xfrm>
            <a:off x="320675" y="1081150"/>
            <a:ext cx="868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INDÚSTRIA 4.O</a:t>
            </a:r>
            <a:endParaRPr sz="3400"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9273" y="2816525"/>
            <a:ext cx="5965450" cy="22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aert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